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57" r:id="rId4"/>
    <p:sldId id="264" r:id="rId5"/>
    <p:sldId id="267" r:id="rId6"/>
    <p:sldId id="265" r:id="rId7"/>
    <p:sldId id="266" r:id="rId8"/>
    <p:sldId id="269" r:id="rId9"/>
    <p:sldId id="260" r:id="rId10"/>
    <p:sldId id="259" r:id="rId11"/>
    <p:sldId id="263" r:id="rId12"/>
    <p:sldId id="262" r:id="rId13"/>
    <p:sldId id="261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 L. Marien" initials="MLM" lastIdx="2" clrIdx="0">
    <p:extLst>
      <p:ext uri="{19B8F6BF-5375-455C-9EA6-DF929625EA0E}">
        <p15:presenceInfo xmlns:p15="http://schemas.microsoft.com/office/powerpoint/2012/main" userId="S-1-5-21-1644491937-1935655697-682003330-63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2D385-407A-4CE6-9D51-9A69E1EA00B9}" v="19" dt="2023-08-29T18:17:26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60"/>
  </p:normalViewPr>
  <p:slideViewPr>
    <p:cSldViewPr>
      <p:cViewPr varScale="1">
        <p:scale>
          <a:sx n="98" d="100"/>
          <a:sy n="98" d="100"/>
        </p:scale>
        <p:origin x="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/>
          <a:lstStyle>
            <a:lvl1pPr algn="r">
              <a:defRPr sz="1200"/>
            </a:lvl1pPr>
          </a:lstStyle>
          <a:p>
            <a:fld id="{FDD663A6-B3D4-4C92-A1C2-54E1C08D74FC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9" tIns="46240" rIns="92479" bIns="462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9" tIns="46240" rIns="92479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 anchor="b"/>
          <a:lstStyle>
            <a:lvl1pPr algn="r">
              <a:defRPr sz="1200"/>
            </a:lvl1pPr>
          </a:lstStyle>
          <a:p>
            <a:fld id="{86E4FF33-5FE1-4017-89FB-1318793AB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9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D47248-05EB-4993-9E2C-BA03EB16EDB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2A86-9350-440C-AA90-00FF57211B5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F138-009A-4990-A942-DD1ADA1BFF9F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3080-C7DB-4B77-A780-9431A1785692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1922A7F-9C92-43BA-97E9-7D0DBEE5A179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967-141C-4285-AE37-E8390F5FAD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8D0A-EBC7-4685-8382-3045CD41610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1F1B-A2D4-4EF7-9219-E2A1F71F560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7FB2-8178-41E6-BEF0-8DC3ACC59D4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3AC4-4EE5-4B25-B033-8CF80A6D19A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7A93-733D-46C0-96EC-E308548E1A3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FE2731-EC2E-4AE0-A1A5-D644F274B28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72113B-62D9-4AF5-9549-0E0F0CBEF1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 of Selectman Presentation</a:t>
            </a:r>
            <a:br>
              <a:rPr lang="en-US" dirty="0"/>
            </a:br>
            <a:r>
              <a:rPr lang="en-US" dirty="0"/>
              <a:t>August 29</a:t>
            </a:r>
            <a:r>
              <a:rPr lang="en-US" baseline="30000" dirty="0"/>
              <a:t>th</a:t>
            </a:r>
            <a:r>
              <a:rPr lang="en-US" dirty="0"/>
              <a:t>, 2023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Kevin Seery</a:t>
            </a:r>
          </a:p>
          <a:p>
            <a:r>
              <a:rPr lang="en-US" dirty="0"/>
              <a:t>First Selectman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02507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3: Brainerd Road Property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parcel of land approximately 22 acres</a:t>
            </a:r>
          </a:p>
          <a:p>
            <a:pPr lvl="1"/>
            <a:r>
              <a:rPr lang="en-US" dirty="0"/>
              <a:t>Deeded to Land Trust for Open Space in 2002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Property was used as collateral by the Land Trust to secure Hathaway Farms LLC property</a:t>
            </a:r>
          </a:p>
          <a:p>
            <a:r>
              <a:rPr lang="en-US" dirty="0"/>
              <a:t>Currently numerous trails accessible from Brainerd road, Giants Neck Beach and Giants Neck Heights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69262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3FEBB-0C07-2379-53A1-13E349C2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249CB-290E-CDF7-09A2-00F96906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51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86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295F-2585-10AE-7517-DA39F493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into the numbers…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37AB0-EA52-B9DA-C182-A9BC1D84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DC29C-561E-DF3A-B7AD-8C3BE363E5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Purchase Price: $2,250,000 for all three properties</a:t>
            </a:r>
          </a:p>
          <a:p>
            <a:pPr lvl="1"/>
            <a:r>
              <a:rPr lang="en-US" dirty="0"/>
              <a:t>Based on appraisals from Russ Appraisal Services:</a:t>
            </a:r>
          </a:p>
          <a:p>
            <a:pPr lvl="2"/>
            <a:r>
              <a:rPr lang="en-US" dirty="0"/>
              <a:t>Hathaway Farms LLC Parcel: 	$1,595,000</a:t>
            </a:r>
          </a:p>
          <a:p>
            <a:pPr lvl="2"/>
            <a:r>
              <a:rPr lang="en-US" dirty="0"/>
              <a:t>Oswegatchie Hills Parcels: 		$575,000</a:t>
            </a:r>
          </a:p>
          <a:p>
            <a:pPr lvl="2"/>
            <a:r>
              <a:rPr lang="en-US" dirty="0"/>
              <a:t>Brainerd Road Property:		$125,000</a:t>
            </a:r>
          </a:p>
          <a:p>
            <a:pPr marL="594360" lvl="2" indent="0">
              <a:buNone/>
            </a:pPr>
            <a:r>
              <a:rPr lang="en-US" dirty="0"/>
              <a:t>			Subtotal:		$2,295,000</a:t>
            </a:r>
          </a:p>
        </p:txBody>
      </p:sp>
    </p:spTree>
    <p:extLst>
      <p:ext uri="{BB962C8B-B14F-4D97-AF65-F5344CB8AC3E}">
        <p14:creationId xmlns:p14="http://schemas.microsoft.com/office/powerpoint/2010/main" val="22474531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Purchase Price: $2,250,000</a:t>
            </a:r>
          </a:p>
          <a:p>
            <a:endParaRPr lang="en-US" dirty="0"/>
          </a:p>
          <a:p>
            <a:r>
              <a:rPr lang="en-US" dirty="0"/>
              <a:t>$400,000 DEEP Grant currently being held by the East Lyme Land Trust transferable to the Town of East Lyme.</a:t>
            </a:r>
          </a:p>
          <a:p>
            <a:pPr lvl="1"/>
            <a:r>
              <a:rPr lang="en-US" dirty="0"/>
              <a:t>Must be able to be transferred to the Town of East Lyme.</a:t>
            </a:r>
          </a:p>
          <a:p>
            <a:endParaRPr lang="en-US" dirty="0"/>
          </a:p>
          <a:p>
            <a:r>
              <a:rPr lang="en-US" dirty="0"/>
              <a:t>Open Space Fund Balance Available: $220,000</a:t>
            </a:r>
          </a:p>
        </p:txBody>
      </p:sp>
    </p:spTree>
    <p:extLst>
      <p:ext uri="{BB962C8B-B14F-4D97-AF65-F5344CB8AC3E}">
        <p14:creationId xmlns:p14="http://schemas.microsoft.com/office/powerpoint/2010/main" val="7177194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/>
          </a:bodyPr>
          <a:lstStyle/>
          <a:p>
            <a:r>
              <a:rPr lang="en-US" dirty="0"/>
              <a:t>Option 1:  Take from General Fund (GF) Unassigned Fund Balance</a:t>
            </a:r>
          </a:p>
          <a:p>
            <a:pPr lvl="1"/>
            <a:r>
              <a:rPr lang="en-US" dirty="0"/>
              <a:t>Immediate impact to unassigned fund balance</a:t>
            </a:r>
          </a:p>
          <a:p>
            <a:pPr lvl="1"/>
            <a:r>
              <a:rPr lang="en-US" dirty="0"/>
              <a:t>Potential to adversely affect Town’s credit rating</a:t>
            </a:r>
          </a:p>
          <a:p>
            <a:r>
              <a:rPr lang="en-US" dirty="0"/>
              <a:t>Option 2: Borrow from GF Unassigned Fund Balance</a:t>
            </a:r>
          </a:p>
          <a:p>
            <a:pPr lvl="1"/>
            <a:r>
              <a:rPr lang="en-US" dirty="0"/>
              <a:t>Short term impact at Year End (YE) 2024</a:t>
            </a:r>
          </a:p>
          <a:p>
            <a:pPr lvl="1"/>
            <a:r>
              <a:rPr lang="en-US" dirty="0"/>
              <a:t>Replenished fund balance after YE2024 close, in FY2025.</a:t>
            </a:r>
          </a:p>
          <a:p>
            <a:pPr lvl="2"/>
            <a:r>
              <a:rPr lang="en-US" dirty="0"/>
              <a:t>Potential to affect Town’s credit rating</a:t>
            </a:r>
          </a:p>
          <a:p>
            <a:r>
              <a:rPr lang="en-US" dirty="0"/>
              <a:t>Option 3: Short term note (roll into bonding next year)</a:t>
            </a:r>
          </a:p>
          <a:p>
            <a:r>
              <a:rPr lang="en-US" dirty="0"/>
              <a:t>Option 4: Pay out of Bonded/CNR and replenish next year</a:t>
            </a:r>
          </a:p>
          <a:p>
            <a:pPr lvl="1"/>
            <a:r>
              <a:rPr lang="en-US" dirty="0"/>
              <a:t>Town will lose some interest income, but save on expenses</a:t>
            </a:r>
          </a:p>
        </p:txBody>
      </p:sp>
    </p:spTree>
    <p:extLst>
      <p:ext uri="{BB962C8B-B14F-4D97-AF65-F5344CB8AC3E}">
        <p14:creationId xmlns:p14="http://schemas.microsoft.com/office/powerpoint/2010/main" val="42812272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F392-5560-F244-CC80-DA304509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Options Cont’d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69F65-95F1-CA07-D26A-EB3F43DD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AAB15-0F30-0294-9F0F-32B9EA6EAA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4: Pay for purchase out of Bond Fund (or CNR) and reimburse the fund next year when bonds are issued. </a:t>
            </a:r>
          </a:p>
          <a:p>
            <a:pPr lvl="1"/>
            <a:r>
              <a:rPr lang="en-US" dirty="0"/>
              <a:t>Town already expects to issue bonds next year so we can realize savings by waiting </a:t>
            </a:r>
          </a:p>
          <a:p>
            <a:pPr lvl="1"/>
            <a:r>
              <a:rPr lang="en-US" dirty="0"/>
              <a:t>Does not impact General Fund Unassigned Fund Balance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0357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F392-5560-F244-CC80-DA304509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Options Cont’d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69F65-95F1-CA07-D26A-EB3F43DD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41109-11A9-E8B5-2069-71188FD8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09" y="1364333"/>
            <a:ext cx="4440982" cy="41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765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F392-5560-F244-CC80-DA304509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Options Cont’d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69F65-95F1-CA07-D26A-EB3F43DD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5D0A2-5486-C8A6-39E9-D437F7F13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88" y="1246573"/>
            <a:ext cx="5553424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FFC40-EE39-0157-5527-2E1F4A3F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58" y="3572523"/>
            <a:ext cx="5531483" cy="2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87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F392-5560-F244-CC80-DA304509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69F65-95F1-CA07-D26A-EB3F43DD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4D696-8EA2-46EC-227C-2F896D39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49" y="1828800"/>
            <a:ext cx="8078902" cy="26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89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0D24-1F35-9B30-EBCB-27BD4AEE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8FBAB-B82D-2FF0-8171-295BB1F4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42C54-F0F8-A46B-9FEF-D496E35F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286000"/>
            <a:ext cx="7934337" cy="18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62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B305-DCBA-FC61-269D-8010BBBE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for Purchase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0AD18-3FE4-EB00-6E64-9D383DCC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A2B05-B8FE-BE2F-DD29-5D5D90DF1D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Hathaway Farms</a:t>
            </a:r>
          </a:p>
          <a:p>
            <a:pPr lvl="1"/>
            <a:r>
              <a:rPr lang="en-US" dirty="0"/>
              <a:t>Approximately 114 acres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Oswegatchie Hills</a:t>
            </a:r>
          </a:p>
          <a:p>
            <a:pPr lvl="1"/>
            <a:r>
              <a:rPr lang="en-US" dirty="0"/>
              <a:t>Approximately 119.6 acres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Brainerd Road</a:t>
            </a:r>
          </a:p>
          <a:p>
            <a:pPr lvl="1"/>
            <a:r>
              <a:rPr lang="en-US" dirty="0"/>
              <a:t>Approximately 22.2 acres</a:t>
            </a:r>
          </a:p>
        </p:txBody>
      </p:sp>
    </p:spTree>
    <p:extLst>
      <p:ext uri="{BB962C8B-B14F-4D97-AF65-F5344CB8AC3E}">
        <p14:creationId xmlns:p14="http://schemas.microsoft.com/office/powerpoint/2010/main" val="2145135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1: Hathaway Farms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Remaining parcels of Hathaway Farms</a:t>
            </a:r>
          </a:p>
          <a:p>
            <a:pPr lvl="1"/>
            <a:r>
              <a:rPr lang="en-US" dirty="0"/>
              <a:t>Located Northwest corner of </a:t>
            </a:r>
            <a:r>
              <a:rPr lang="en-US" dirty="0" err="1"/>
              <a:t>Pattagansett</a:t>
            </a:r>
            <a:r>
              <a:rPr lang="en-US" dirty="0"/>
              <a:t> Lake</a:t>
            </a:r>
          </a:p>
          <a:p>
            <a:pPr lvl="1"/>
            <a:r>
              <a:rPr lang="en-US" dirty="0"/>
              <a:t>Approximately 114 acres</a:t>
            </a:r>
          </a:p>
          <a:p>
            <a:pPr lvl="1"/>
            <a:r>
              <a:rPr lang="en-US" dirty="0"/>
              <a:t>East Lyme Land Trust purchased from Hathaway Farms LLC for approximately $2.3 million on September 2022.</a:t>
            </a:r>
          </a:p>
        </p:txBody>
      </p:sp>
    </p:spTree>
    <p:extLst>
      <p:ext uri="{BB962C8B-B14F-4D97-AF65-F5344CB8AC3E}">
        <p14:creationId xmlns:p14="http://schemas.microsoft.com/office/powerpoint/2010/main" val="35070370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1: Hathaway Farms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1280795"/>
            <a:ext cx="8724900" cy="493776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June 2021: </a:t>
            </a:r>
            <a:r>
              <a:rPr lang="en-US" dirty="0"/>
              <a:t>Entire parcel (138 acres) purchased by Hathaway Farms LLC for $1,050,000</a:t>
            </a:r>
          </a:p>
          <a:p>
            <a:r>
              <a:rPr lang="en-US" b="1" dirty="0"/>
              <a:t>April 21, 2022: </a:t>
            </a:r>
            <a:r>
              <a:rPr lang="en-US" dirty="0"/>
              <a:t>9.9 acres of prime waterfront real estate was sold by Hathaway Farms LLC in a private sale for $649,000</a:t>
            </a:r>
          </a:p>
          <a:p>
            <a:r>
              <a:rPr lang="en-US" b="1" dirty="0"/>
              <a:t>September 12, 2022: </a:t>
            </a:r>
            <a:r>
              <a:rPr lang="en-US" dirty="0"/>
              <a:t>6.6 lakefront acres were transferred from Hathaway Farms LLC to Portside Holdings and English Harbor Capital Partners, a related entity to Hathaway Farms LLC. No purchase price indicated.</a:t>
            </a:r>
          </a:p>
          <a:p>
            <a:r>
              <a:rPr lang="en-US" b="1" dirty="0"/>
              <a:t>September 29, 2022</a:t>
            </a:r>
            <a:r>
              <a:rPr lang="en-US" dirty="0"/>
              <a:t>: Remaining 122.5 acres were sold to East Lyme Land Trust by Hathaway Farms LLC for $2.3 million</a:t>
            </a:r>
          </a:p>
          <a:p>
            <a:pPr lvl="1"/>
            <a:r>
              <a:rPr lang="en-US" dirty="0"/>
              <a:t>Caveat in purchase agreement regarding reversion of parcels back to Hathaway Farms LLC totaling 12.65 acres leaving approximately 114 acres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08335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1: Hathaway Farms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7CA26-6560-9012-93F2-92293519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848600" cy="59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3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1: Hathaway Farms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11EBA-7EE3-E143-9DD7-1CCAF940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4551"/>
            <a:ext cx="7070841" cy="55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9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2: Oswegatchie Hills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1280795"/>
            <a:ext cx="8724900" cy="4937760"/>
          </a:xfrm>
        </p:spPr>
        <p:txBody>
          <a:bodyPr>
            <a:normAutofit/>
          </a:bodyPr>
          <a:lstStyle/>
          <a:p>
            <a:r>
              <a:rPr lang="en-US" dirty="0"/>
              <a:t>Specified parcels were conveyed to East Lyme Land Trust in 2002-2003 timeframe to be preserved as Open Space</a:t>
            </a:r>
          </a:p>
          <a:p>
            <a:r>
              <a:rPr lang="en-US" dirty="0"/>
              <a:t>Parcel A</a:t>
            </a:r>
          </a:p>
          <a:p>
            <a:pPr lvl="1"/>
            <a:r>
              <a:rPr lang="en-US" dirty="0"/>
              <a:t>Deed restricted</a:t>
            </a:r>
          </a:p>
          <a:p>
            <a:r>
              <a:rPr lang="en-US" dirty="0"/>
              <a:t>Parcel B: </a:t>
            </a:r>
          </a:p>
          <a:p>
            <a:pPr lvl="1"/>
            <a:r>
              <a:rPr lang="en-US" dirty="0"/>
              <a:t>Not specified as being preserved for Open Space.</a:t>
            </a:r>
          </a:p>
          <a:p>
            <a:pPr lvl="1"/>
            <a:r>
              <a:rPr lang="en-US" dirty="0"/>
              <a:t>Difficult to develop due to topography</a:t>
            </a:r>
          </a:p>
          <a:p>
            <a:r>
              <a:rPr lang="en-US" dirty="0"/>
              <a:t>Parcel C</a:t>
            </a:r>
          </a:p>
          <a:p>
            <a:pPr lvl="1"/>
            <a:r>
              <a:rPr lang="en-US" dirty="0"/>
              <a:t>Conservation easement </a:t>
            </a:r>
          </a:p>
          <a:p>
            <a:r>
              <a:rPr lang="en-US" dirty="0"/>
              <a:t>Parcels D, E and F</a:t>
            </a:r>
          </a:p>
          <a:p>
            <a:pPr lvl="1"/>
            <a:r>
              <a:rPr lang="en-US" dirty="0"/>
              <a:t>Undevelopable parcels of land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64895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88BB-AF1C-F1BF-041D-9FA10A0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2: Oswegatchie Hills Cont’d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EC742-79D5-7625-ADC6-E3C7068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6CFA-4219-8A95-598A-5A91045660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1280795"/>
            <a:ext cx="87249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Currently there are numerous hiking trails in use in Oswegatchie Hills Nature Preserve including Parcel 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Oswegatchie Hills Nature Preserve Management Plan </a:t>
            </a:r>
          </a:p>
          <a:p>
            <a:pPr lvl="1"/>
            <a:r>
              <a:rPr lang="en-US" dirty="0"/>
              <a:t>Nature Preserve is to be used for the benefit and enjoyment for the people of the State of CT and the general public.</a:t>
            </a:r>
          </a:p>
          <a:p>
            <a:pPr lvl="1"/>
            <a:r>
              <a:rPr lang="en-US" dirty="0"/>
              <a:t>The Uses and Management practices of the management preserve will be those which will not compromise the natural, historical, aesthetic, water shed, or biological significance of the property.</a:t>
            </a:r>
          </a:p>
          <a:p>
            <a:endParaRPr lang="en-US" dirty="0"/>
          </a:p>
          <a:p>
            <a:r>
              <a:rPr lang="en-US" dirty="0"/>
              <a:t>Property was used as collateral by the Land Trust to secure Hathaway Farms LLC property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97247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1A3FE-D196-3C50-A886-D095B44D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113B-62D9-4AF5-9549-0E0F0CBEF10E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96A1AB-4D90-D62B-BC4B-1530445C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886594"/>
            <a:ext cx="6553200" cy="87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1046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8868</TotalTime>
  <Words>699</Words>
  <Application>Microsoft Office PowerPoint</Application>
  <PresentationFormat>On-screen Show (4:3)</PresentationFormat>
  <Paragraphs>102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Bookman Old Style</vt:lpstr>
      <vt:lpstr>Calibri</vt:lpstr>
      <vt:lpstr>Gill Sans MT</vt:lpstr>
      <vt:lpstr>Wingdings</vt:lpstr>
      <vt:lpstr>Wingdings 3</vt:lpstr>
      <vt:lpstr>Origin</vt:lpstr>
      <vt:lpstr>Board of Selectman Presentation August 29th, 2023 </vt:lpstr>
      <vt:lpstr>Properties for Purchase</vt:lpstr>
      <vt:lpstr>Property 1: Hathaway Farms</vt:lpstr>
      <vt:lpstr>Property 1: Hathaway Farms</vt:lpstr>
      <vt:lpstr>Property 1: Hathaway Farms</vt:lpstr>
      <vt:lpstr>Property 1: Hathaway Farms</vt:lpstr>
      <vt:lpstr>Property 2: Oswegatchie Hills</vt:lpstr>
      <vt:lpstr>Property 2: Oswegatchie Hills Cont’d</vt:lpstr>
      <vt:lpstr>PowerPoint Presentation</vt:lpstr>
      <vt:lpstr>Property 3: Brainerd Road Property</vt:lpstr>
      <vt:lpstr>PowerPoint Presentation</vt:lpstr>
      <vt:lpstr>Getting into the numbers…</vt:lpstr>
      <vt:lpstr>Funding Options</vt:lpstr>
      <vt:lpstr>Financing Options</vt:lpstr>
      <vt:lpstr>Financing Options Cont’d </vt:lpstr>
      <vt:lpstr>Financing Options Cont’d </vt:lpstr>
      <vt:lpstr>Financing Options Cont’d </vt:lpstr>
      <vt:lpstr>Timeline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10-Year Projection Board of Selectmen on Nov 5, 2018</dc:title>
  <dc:creator>Marcia L. Marien</dc:creator>
  <cp:lastModifiedBy>Kevin Seery</cp:lastModifiedBy>
  <cp:revision>599</cp:revision>
  <cp:lastPrinted>2023-08-09T21:41:01Z</cp:lastPrinted>
  <dcterms:created xsi:type="dcterms:W3CDTF">2018-11-04T20:40:44Z</dcterms:created>
  <dcterms:modified xsi:type="dcterms:W3CDTF">2023-08-29T19:22:50Z</dcterms:modified>
</cp:coreProperties>
</file>